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8" r:id="rId2"/>
    <p:sldId id="260" r:id="rId3"/>
    <p:sldId id="259" r:id="rId4"/>
    <p:sldId id="261" r:id="rId5"/>
    <p:sldId id="267" r:id="rId6"/>
    <p:sldId id="268" r:id="rId7"/>
    <p:sldId id="262" r:id="rId8"/>
    <p:sldId id="278" r:id="rId9"/>
    <p:sldId id="276" r:id="rId10"/>
    <p:sldId id="270" r:id="rId11"/>
    <p:sldId id="271" r:id="rId12"/>
    <p:sldId id="275" r:id="rId13"/>
    <p:sldId id="269" r:id="rId14"/>
    <p:sldId id="273" r:id="rId15"/>
    <p:sldId id="274"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83" autoAdjust="0"/>
    <p:restoredTop sz="85627" autoAdjust="0"/>
  </p:normalViewPr>
  <p:slideViewPr>
    <p:cSldViewPr snapToGrid="0">
      <p:cViewPr varScale="1">
        <p:scale>
          <a:sx n="96" d="100"/>
          <a:sy n="96" d="100"/>
        </p:scale>
        <p:origin x="96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382572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What Factors Most Impact Housing Value?</a:t>
            </a:r>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3831658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354521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2610606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995820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211583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Median Multiple</a:t>
            </a:r>
          </a:p>
          <a:p>
            <a:pPr marL="171450" indent="-171450">
              <a:buFont typeface="Arial" panose="020B0604020202020204" pitchFamily="34" charset="0"/>
              <a:buChar char="•"/>
            </a:pPr>
            <a:r>
              <a:rPr lang="en-US" dirty="0"/>
              <a:t>Housing Affordability Index (HAI)</a:t>
            </a:r>
          </a:p>
        </p:txBody>
      </p:sp>
      <p:sp>
        <p:nvSpPr>
          <p:cNvPr id="4" name="Slide Number Placeholder 3"/>
          <p:cNvSpPr>
            <a:spLocks noGrp="1"/>
          </p:cNvSpPr>
          <p:nvPr>
            <p:ph type="sldNum" sz="quarter" idx="10"/>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951646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600956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412359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34521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723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191371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75691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Supply and demand</a:t>
            </a:r>
          </a:p>
          <a:p>
            <a:pPr marL="171450" indent="-171450">
              <a:buFont typeface="Arial" panose="020B0604020202020204" pitchFamily="34" charset="0"/>
              <a:buChar char="•"/>
            </a:pPr>
            <a:r>
              <a:rPr lang="en-US" dirty="0"/>
              <a:t>Some of the factors that affect the supply and demand of housing stock</a:t>
            </a:r>
          </a:p>
          <a:p>
            <a:pPr marL="171450" indent="-171450">
              <a:buFont typeface="Arial" panose="020B0604020202020204" pitchFamily="34" charset="0"/>
              <a:buChar char="•"/>
            </a:pPr>
            <a:r>
              <a:rPr lang="en-US" dirty="0"/>
              <a:t>Factors that affect tenure choices (ex. owner occupier, private rented, social rented)</a:t>
            </a:r>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52471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8/2/23</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983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8/2/23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94595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8/2/23</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498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8/2/23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929881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8/2/23</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28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8/2/23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58588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8/2/23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13664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217491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8/2/23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544882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8/2/23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62423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8/2/23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848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8/2/23</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80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17/06/relationships/model3d" Target="../media/model3d1.glb"/><Relationship Id="rId7" Type="http://schemas.microsoft.com/office/2017/06/relationships/model3d" Target="../media/model3d2.glb"/><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neighborhoodscout.com/tx/austin/demographics" TargetMode="External"/><Relationship Id="rId5" Type="http://schemas.openxmlformats.org/officeDocument/2006/relationships/hyperlink" Target="https://www.zillow.com/research/data/"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up of a map of a city&#10;&#10;Description automatically generated">
            <a:extLst>
              <a:ext uri="{FF2B5EF4-FFF2-40B4-BE49-F238E27FC236}">
                <a16:creationId xmlns:a16="http://schemas.microsoft.com/office/drawing/2014/main" id="{6852A6C4-51D7-BA87-7FCE-853A4DA8783E}"/>
              </a:ext>
            </a:extLst>
          </p:cNvPr>
          <p:cNvPicPr>
            <a:picLocks noChangeAspect="1"/>
          </p:cNvPicPr>
          <p:nvPr/>
        </p:nvPicPr>
        <p:blipFill rotWithShape="1">
          <a:blip r:embed="rId3">
            <a:alphaModFix amt="40000"/>
            <a:biLevel thresh="75000"/>
            <a:extLst>
              <a:ext uri="{BEBA8EAE-BF5A-486C-A8C5-ECC9F3942E4B}">
                <a14:imgProps xmlns:a14="http://schemas.microsoft.com/office/drawing/2010/main">
                  <a14:imgLayer r:embed="rId4">
                    <a14:imgEffect>
                      <a14:colorTemperature colorTemp="7200"/>
                    </a14:imgEffect>
                  </a14:imgLayer>
                </a14:imgProps>
              </a:ext>
            </a:extLst>
          </a:blip>
          <a:srcRect l="9800" r="421" b="-1"/>
          <a:stretch/>
        </p:blipFill>
        <p:spPr>
          <a:xfrm>
            <a:off x="-1359967" y="-1181839"/>
            <a:ext cx="14646892" cy="8635118"/>
          </a:xfrm>
          <a:prstGeom prst="rect">
            <a:avLst/>
          </a:prstGeom>
          <a:effectLst>
            <a:outerShdw blurRad="50800" dist="50800" dir="5400000" algn="ctr" rotWithShape="0">
              <a:srgbClr val="000000">
                <a:alpha val="15795"/>
              </a:srgbClr>
            </a:outerShdw>
          </a:effectLst>
        </p:spPr>
      </p:pic>
      <p:sp>
        <p:nvSpPr>
          <p:cNvPr id="2" name="Title 1"/>
          <p:cNvSpPr>
            <a:spLocks noGrp="1"/>
          </p:cNvSpPr>
          <p:nvPr>
            <p:ph type="ctrTitle"/>
          </p:nvPr>
        </p:nvSpPr>
        <p:spPr>
          <a:xfrm>
            <a:off x="5172510" y="3634906"/>
            <a:ext cx="6726693" cy="4412289"/>
          </a:xfrm>
          <a:effectLst>
            <a:outerShdw blurRad="50800" dist="50800" dir="5400000" algn="ctr" rotWithShape="0">
              <a:srgbClr val="000000"/>
            </a:outerShdw>
          </a:effectLst>
        </p:spPr>
        <p:txBody>
          <a:bodyPr>
            <a:normAutofit/>
          </a:bodyPr>
          <a:lstStyle/>
          <a:p>
            <a:r>
              <a:rPr lang="en-US" sz="5400" b="1" i="0" dirty="0">
                <a:latin typeface="Comic Sans MS" panose="030F0902030302020204" pitchFamily="66" charset="0"/>
              </a:rPr>
              <a:t>What Factors Most Impact Austin Housing Value?</a:t>
            </a:r>
            <a:endParaRPr lang="en-US" sz="5400" dirty="0">
              <a:solidFill>
                <a:schemeClr val="tx1"/>
              </a:solidFill>
              <a:latin typeface="Comic Sans MS" panose="030F0902030302020204" pitchFamily="66" charset="0"/>
            </a:endParaRPr>
          </a:p>
        </p:txBody>
      </p:sp>
      <p:sp>
        <p:nvSpPr>
          <p:cNvPr id="3" name="Content Placeholder 2"/>
          <p:cNvSpPr>
            <a:spLocks noGrp="1"/>
          </p:cNvSpPr>
          <p:nvPr>
            <p:ph type="subTitle" idx="1"/>
          </p:nvPr>
        </p:nvSpPr>
        <p:spPr>
          <a:xfrm>
            <a:off x="729518" y="482849"/>
            <a:ext cx="7635986" cy="706355"/>
          </a:xfrm>
        </p:spPr>
        <p:txBody>
          <a:bodyPr>
            <a:noAutofit/>
          </a:bodyPr>
          <a:lstStyle/>
          <a:p>
            <a:pPr>
              <a:spcAft>
                <a:spcPts val="600"/>
              </a:spcAft>
            </a:pPr>
            <a:r>
              <a:rPr lang="en-US" sz="1800" b="1" dirty="0">
                <a:solidFill>
                  <a:schemeClr val="tx1"/>
                </a:solidFill>
              </a:rPr>
              <a:t>08/02/23</a:t>
            </a:r>
          </a:p>
          <a:p>
            <a:pPr>
              <a:spcAft>
                <a:spcPts val="600"/>
              </a:spcAft>
            </a:pPr>
            <a:r>
              <a:rPr lang="en-US" sz="1800" b="1" dirty="0">
                <a:solidFill>
                  <a:schemeClr val="tx1"/>
                </a:solidFill>
              </a:rPr>
              <a:t>Group 1: Latricee, </a:t>
            </a:r>
            <a:r>
              <a:rPr lang="en-US" sz="1800" b="1" dirty="0" err="1">
                <a:solidFill>
                  <a:schemeClr val="tx1"/>
                </a:solidFill>
              </a:rPr>
              <a:t>Rodneaa</a:t>
            </a:r>
            <a:r>
              <a:rPr lang="en-US" sz="1800" b="1" dirty="0">
                <a:solidFill>
                  <a:schemeClr val="tx1"/>
                </a:solidFill>
              </a:rPr>
              <a:t>, Angelo, Christina and Marshal</a:t>
            </a:r>
          </a:p>
        </p:txBody>
      </p:sp>
      <p:cxnSp>
        <p:nvCxnSpPr>
          <p:cNvPr id="18" name="Straight Connector 17">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5" name="Content Placeholder 2">
            <a:extLst>
              <a:ext uri="{FF2B5EF4-FFF2-40B4-BE49-F238E27FC236}">
                <a16:creationId xmlns:a16="http://schemas.microsoft.com/office/drawing/2014/main" id="{740128B9-C9BA-C861-9702-C7F3100D5C46}"/>
              </a:ext>
            </a:extLst>
          </p:cNvPr>
          <p:cNvSpPr txBox="1">
            <a:spLocks/>
          </p:cNvSpPr>
          <p:nvPr/>
        </p:nvSpPr>
        <p:spPr>
          <a:xfrm>
            <a:off x="842116" y="462778"/>
            <a:ext cx="7635986" cy="706355"/>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pPr>
              <a:spcAft>
                <a:spcPts val="600"/>
              </a:spcAft>
            </a:pPr>
            <a:endParaRPr lang="en-US" dirty="0"/>
          </a:p>
        </p:txBody>
      </p:sp>
    </p:spTree>
    <p:extLst>
      <p:ext uri="{BB962C8B-B14F-4D97-AF65-F5344CB8AC3E}">
        <p14:creationId xmlns:p14="http://schemas.microsoft.com/office/powerpoint/2010/main" val="234925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6794" y="938535"/>
            <a:ext cx="7169753" cy="1232750"/>
          </a:xfrm>
        </p:spPr>
        <p:txBody>
          <a:bodyPr anchor="b">
            <a:noAutofit/>
          </a:bodyPr>
          <a:lstStyle/>
          <a:p>
            <a:r>
              <a:rPr lang="en-US" sz="4000" b="1" i="0" dirty="0">
                <a:solidFill>
                  <a:schemeClr val="bg1"/>
                </a:solidFill>
                <a:effectLst/>
                <a:latin typeface="Comic Sans MS" panose="030F0902030302020204" pitchFamily="66" charset="0"/>
              </a:rPr>
              <a:t>Median Income and Home Values</a:t>
            </a:r>
            <a:endParaRPr lang="en-US" sz="4000"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Content Placeholder 4" descr="A graph with numbers and lines&#10;&#10;Description automatically generated">
            <a:extLst>
              <a:ext uri="{FF2B5EF4-FFF2-40B4-BE49-F238E27FC236}">
                <a16:creationId xmlns:a16="http://schemas.microsoft.com/office/drawing/2014/main" id="{61F598D6-51D9-3DF8-E9B6-287B1ABF3E32}"/>
              </a:ext>
            </a:extLst>
          </p:cNvPr>
          <p:cNvPicPr>
            <a:picLocks noGrp="1" noChangeAspect="1"/>
          </p:cNvPicPr>
          <p:nvPr>
            <p:ph idx="1"/>
          </p:nvPr>
        </p:nvPicPr>
        <p:blipFill>
          <a:blip r:embed="rId3"/>
          <a:stretch>
            <a:fillRect/>
          </a:stretch>
        </p:blipFill>
        <p:spPr>
          <a:xfrm>
            <a:off x="5545423" y="2909329"/>
            <a:ext cx="5168900" cy="3022600"/>
          </a:xfrm>
        </p:spPr>
      </p:pic>
      <p:sp>
        <p:nvSpPr>
          <p:cNvPr id="6" name="TextBox 5">
            <a:extLst>
              <a:ext uri="{FF2B5EF4-FFF2-40B4-BE49-F238E27FC236}">
                <a16:creationId xmlns:a16="http://schemas.microsoft.com/office/drawing/2014/main" id="{21D95D4D-9D0C-28A9-D481-B8F3324EC050}"/>
              </a:ext>
            </a:extLst>
          </p:cNvPr>
          <p:cNvSpPr txBox="1"/>
          <p:nvPr/>
        </p:nvSpPr>
        <p:spPr>
          <a:xfrm>
            <a:off x="414338" y="3359178"/>
            <a:ext cx="5014913" cy="2862322"/>
          </a:xfrm>
          <a:prstGeom prst="rect">
            <a:avLst/>
          </a:prstGeom>
          <a:noFill/>
        </p:spPr>
        <p:txBody>
          <a:bodyPr wrap="square" rtlCol="0">
            <a:spAutoFit/>
          </a:bodyPr>
          <a:lstStyle/>
          <a:p>
            <a:pPr rtl="0">
              <a:spcBef>
                <a:spcPts val="0"/>
              </a:spcBef>
              <a:spcAft>
                <a:spcPts val="0"/>
              </a:spcAft>
            </a:pPr>
            <a:r>
              <a:rPr lang="en-US" sz="1800" b="0" i="0" u="none" strike="noStrike" dirty="0">
                <a:solidFill>
                  <a:srgbClr val="222222"/>
                </a:solidFill>
                <a:effectLst/>
                <a:latin typeface="Comic Sans MS" panose="030F0902030302020204" pitchFamily="66" charset="0"/>
              </a:rPr>
              <a:t>There is a positive correlation between median household income and average housing value. </a:t>
            </a:r>
          </a:p>
          <a:p>
            <a:pPr rtl="0">
              <a:spcBef>
                <a:spcPts val="0"/>
              </a:spcBef>
              <a:spcAft>
                <a:spcPts val="0"/>
              </a:spcAft>
            </a:pPr>
            <a:endParaRPr lang="en-US" sz="1800" b="0" i="0" u="none" strike="noStrike" dirty="0">
              <a:solidFill>
                <a:srgbClr val="222222"/>
              </a:solidFill>
              <a:effectLst/>
              <a:latin typeface="Comic Sans MS" panose="030F0902030302020204" pitchFamily="66" charset="0"/>
            </a:endParaRPr>
          </a:p>
          <a:p>
            <a:pPr rtl="0">
              <a:spcBef>
                <a:spcPts val="0"/>
              </a:spcBef>
              <a:spcAft>
                <a:spcPts val="0"/>
              </a:spcAft>
            </a:pPr>
            <a:r>
              <a:rPr lang="en-US" sz="1800" b="0" i="0" u="none" strike="noStrike" dirty="0">
                <a:solidFill>
                  <a:srgbClr val="222222"/>
                </a:solidFill>
                <a:effectLst/>
                <a:latin typeface="Comic Sans MS" panose="030F0902030302020204" pitchFamily="66" charset="0"/>
              </a:rPr>
              <a:t>Zip codes with higher median household incomes tend to have higher average housing values, indicating that income level is a significant determinant of housing prices.  </a:t>
            </a:r>
            <a:endParaRPr lang="en-US" b="0" dirty="0">
              <a:effectLst/>
              <a:latin typeface="Comic Sans MS" panose="030F0902030302020204" pitchFamily="66" charset="0"/>
            </a:endParaRPr>
          </a:p>
          <a:p>
            <a:br>
              <a:rPr lang="en-US" dirty="0"/>
            </a:br>
            <a:endParaRPr lang="en-US" dirty="0"/>
          </a:p>
        </p:txBody>
      </p:sp>
    </p:spTree>
    <p:extLst>
      <p:ext uri="{BB962C8B-B14F-4D97-AF65-F5344CB8AC3E}">
        <p14:creationId xmlns:p14="http://schemas.microsoft.com/office/powerpoint/2010/main" val="381059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19" y="601314"/>
            <a:ext cx="7169753" cy="1232750"/>
          </a:xfrm>
        </p:spPr>
        <p:txBody>
          <a:bodyPr anchor="b">
            <a:noAutofit/>
          </a:bodyPr>
          <a:lstStyle/>
          <a:p>
            <a:r>
              <a:rPr lang="en-US" sz="4000" i="0" dirty="0">
                <a:solidFill>
                  <a:schemeClr val="bg1"/>
                </a:solidFill>
                <a:latin typeface="Comic Sans MS" panose="030F0902030302020204" pitchFamily="66" charset="0"/>
              </a:rPr>
              <a:t>Average Home Value &amp; Education Comparison</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7" name="TextBox 6">
            <a:extLst>
              <a:ext uri="{FF2B5EF4-FFF2-40B4-BE49-F238E27FC236}">
                <a16:creationId xmlns:a16="http://schemas.microsoft.com/office/drawing/2014/main" id="{605CD0B4-F559-E39D-D6AE-B409E488BB31}"/>
              </a:ext>
            </a:extLst>
          </p:cNvPr>
          <p:cNvSpPr txBox="1"/>
          <p:nvPr/>
        </p:nvSpPr>
        <p:spPr>
          <a:xfrm>
            <a:off x="136128" y="3429000"/>
            <a:ext cx="5107386" cy="1477328"/>
          </a:xfrm>
          <a:prstGeom prst="rect">
            <a:avLst/>
          </a:prstGeom>
          <a:noFill/>
        </p:spPr>
        <p:txBody>
          <a:bodyPr wrap="square" rtlCol="0">
            <a:spAutoFit/>
          </a:bodyPr>
          <a:lstStyle/>
          <a:p>
            <a:r>
              <a:rPr lang="en-US" dirty="0">
                <a:latin typeface="Comic Sans MS" panose="030F0902030302020204" pitchFamily="66" charset="0"/>
              </a:rPr>
              <a:t>We can see the majority of homes for the 5 zip codes we analyzed are around 400k or higher. The two far-west zip codes we used are drastically higher and close to 1.2 -1.5 million. These homes are out by Lake Austin.</a:t>
            </a:r>
          </a:p>
        </p:txBody>
      </p:sp>
      <p:pic>
        <p:nvPicPr>
          <p:cNvPr id="16" name="Content Placeholder 15" descr="A graph with red dots&#10;&#10;Description automatically generated">
            <a:extLst>
              <a:ext uri="{FF2B5EF4-FFF2-40B4-BE49-F238E27FC236}">
                <a16:creationId xmlns:a16="http://schemas.microsoft.com/office/drawing/2014/main" id="{D1FE430E-4627-5217-0B4F-8E0AC84C513E}"/>
              </a:ext>
            </a:extLst>
          </p:cNvPr>
          <p:cNvPicPr>
            <a:picLocks noGrp="1" noChangeAspect="1"/>
          </p:cNvPicPr>
          <p:nvPr>
            <p:ph idx="1"/>
          </p:nvPr>
        </p:nvPicPr>
        <p:blipFill>
          <a:blip r:embed="rId3"/>
          <a:stretch>
            <a:fillRect/>
          </a:stretch>
        </p:blipFill>
        <p:spPr>
          <a:xfrm>
            <a:off x="6058497" y="2624417"/>
            <a:ext cx="5318520" cy="3352198"/>
          </a:xfrm>
        </p:spPr>
      </p:pic>
    </p:spTree>
    <p:extLst>
      <p:ext uri="{BB962C8B-B14F-4D97-AF65-F5344CB8AC3E}">
        <p14:creationId xmlns:p14="http://schemas.microsoft.com/office/powerpoint/2010/main" val="2508517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19" y="601314"/>
            <a:ext cx="7169753" cy="1232750"/>
          </a:xfrm>
        </p:spPr>
        <p:txBody>
          <a:bodyPr anchor="b">
            <a:noAutofit/>
          </a:bodyPr>
          <a:lstStyle/>
          <a:p>
            <a:r>
              <a:rPr lang="en-US" sz="4000" i="0" dirty="0">
                <a:solidFill>
                  <a:schemeClr val="bg1"/>
                </a:solidFill>
                <a:latin typeface="Comic Sans MS" panose="030F0902030302020204" pitchFamily="66" charset="0"/>
              </a:rPr>
              <a:t>Education Per </a:t>
            </a:r>
            <a:r>
              <a:rPr lang="en-US" sz="4000" i="0" dirty="0" err="1">
                <a:solidFill>
                  <a:schemeClr val="bg1"/>
                </a:solidFill>
                <a:latin typeface="Comic Sans MS" panose="030F0902030302020204" pitchFamily="66" charset="0"/>
              </a:rPr>
              <a:t>Zipcode</a:t>
            </a:r>
            <a:endParaRPr lang="en-US" sz="4000" i="0" dirty="0">
              <a:solidFill>
                <a:schemeClr val="bg1"/>
              </a:solidFill>
              <a:latin typeface="Comic Sans MS" panose="030F0902030302020204" pitchFamily="66" charset="0"/>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Content Placeholder 4" descr="A graph of different colored bars&#10;&#10;Description automatically generated">
            <a:extLst>
              <a:ext uri="{FF2B5EF4-FFF2-40B4-BE49-F238E27FC236}">
                <a16:creationId xmlns:a16="http://schemas.microsoft.com/office/drawing/2014/main" id="{AD2E0CF3-9979-E8FB-154D-F2F075CAAB68}"/>
              </a:ext>
            </a:extLst>
          </p:cNvPr>
          <p:cNvPicPr>
            <a:picLocks noGrp="1" noChangeAspect="1"/>
          </p:cNvPicPr>
          <p:nvPr>
            <p:ph idx="1"/>
          </p:nvPr>
        </p:nvPicPr>
        <p:blipFill>
          <a:blip r:embed="rId3"/>
          <a:stretch>
            <a:fillRect/>
          </a:stretch>
        </p:blipFill>
        <p:spPr>
          <a:xfrm>
            <a:off x="6238081" y="2909329"/>
            <a:ext cx="4025900" cy="2997200"/>
          </a:xfrm>
        </p:spPr>
      </p:pic>
      <p:sp>
        <p:nvSpPr>
          <p:cNvPr id="8" name="TextBox 7">
            <a:extLst>
              <a:ext uri="{FF2B5EF4-FFF2-40B4-BE49-F238E27FC236}">
                <a16:creationId xmlns:a16="http://schemas.microsoft.com/office/drawing/2014/main" id="{90610E0E-F7B0-4CF3-9741-6E73DC667725}"/>
              </a:ext>
            </a:extLst>
          </p:cNvPr>
          <p:cNvSpPr txBox="1"/>
          <p:nvPr/>
        </p:nvSpPr>
        <p:spPr>
          <a:xfrm>
            <a:off x="528638" y="3043238"/>
            <a:ext cx="5429250" cy="3416320"/>
          </a:xfrm>
          <a:prstGeom prst="rect">
            <a:avLst/>
          </a:prstGeom>
          <a:noFill/>
        </p:spPr>
        <p:txBody>
          <a:bodyPr wrap="square" rtlCol="0">
            <a:spAutoFit/>
          </a:bodyPr>
          <a:lstStyle/>
          <a:p>
            <a:r>
              <a:rPr lang="en-US" b="0" i="0" dirty="0">
                <a:effectLst/>
                <a:latin typeface="Comic Sans MS" panose="030F0902030302020204" pitchFamily="66" charset="0"/>
              </a:rPr>
              <a:t>From this data, we can see that the majority of homeowners here have a bachelor's degree. Except for 78725 where the majority of homeowners only have a high school diploma. I find this interesting and wonder why there is a disparity there.</a:t>
            </a:r>
          </a:p>
          <a:p>
            <a:endParaRPr lang="en-US" dirty="0">
              <a:latin typeface="Comic Sans MS" panose="030F0902030302020204" pitchFamily="66" charset="0"/>
            </a:endParaRPr>
          </a:p>
          <a:p>
            <a:pPr rtl="0">
              <a:spcBef>
                <a:spcPts val="0"/>
              </a:spcBef>
              <a:spcAft>
                <a:spcPts val="0"/>
              </a:spcAft>
            </a:pPr>
            <a:r>
              <a:rPr lang="en-US" sz="1800" b="0" i="0" u="none" strike="noStrike" dirty="0">
                <a:solidFill>
                  <a:srgbClr val="222222"/>
                </a:solidFill>
                <a:effectLst/>
                <a:latin typeface="Comic Sans MS" panose="030F0902030302020204" pitchFamily="66" charset="0"/>
              </a:rPr>
              <a:t>Education distribution shows a significant percentage of residents with bachelor's degrees (34.31%).</a:t>
            </a:r>
            <a:endParaRPr lang="en-US" b="0" dirty="0">
              <a:effectLst/>
              <a:latin typeface="Comic Sans MS" panose="030F0902030302020204" pitchFamily="66" charset="0"/>
            </a:endParaRPr>
          </a:p>
          <a:p>
            <a:br>
              <a:rPr lang="en-US" dirty="0"/>
            </a:br>
            <a:endParaRPr lang="en-US" dirty="0"/>
          </a:p>
        </p:txBody>
      </p:sp>
    </p:spTree>
    <p:extLst>
      <p:ext uri="{BB962C8B-B14F-4D97-AF65-F5344CB8AC3E}">
        <p14:creationId xmlns:p14="http://schemas.microsoft.com/office/powerpoint/2010/main" val="427481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19" y="443829"/>
            <a:ext cx="7169753" cy="1232750"/>
          </a:xfrm>
        </p:spPr>
        <p:txBody>
          <a:bodyPr anchor="b">
            <a:noAutofit/>
          </a:bodyPr>
          <a:lstStyle/>
          <a:p>
            <a:r>
              <a:rPr lang="en-US" sz="4000" b="1" i="0" dirty="0">
                <a:solidFill>
                  <a:schemeClr val="bg1"/>
                </a:solidFill>
                <a:effectLst/>
                <a:latin typeface="Comic Sans MS" panose="030F0902030302020204" pitchFamily="66" charset="0"/>
              </a:rPr>
              <a:t>Ethnic Groups</a:t>
            </a:r>
            <a:endParaRPr lang="en-US" sz="4000"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7" name="TextBox 6">
            <a:extLst>
              <a:ext uri="{FF2B5EF4-FFF2-40B4-BE49-F238E27FC236}">
                <a16:creationId xmlns:a16="http://schemas.microsoft.com/office/drawing/2014/main" id="{06596990-0688-CAD0-D0F6-DC7BFEB58162}"/>
              </a:ext>
            </a:extLst>
          </p:cNvPr>
          <p:cNvSpPr txBox="1"/>
          <p:nvPr/>
        </p:nvSpPr>
        <p:spPr>
          <a:xfrm>
            <a:off x="707367" y="2285999"/>
            <a:ext cx="5238750" cy="4524315"/>
          </a:xfrm>
          <a:prstGeom prst="rect">
            <a:avLst/>
          </a:prstGeom>
          <a:noFill/>
        </p:spPr>
        <p:txBody>
          <a:bodyPr wrap="square" rtlCol="0">
            <a:spAutoFit/>
          </a:bodyPr>
          <a:lstStyle/>
          <a:p>
            <a:r>
              <a:rPr lang="en-US" sz="1600" dirty="0">
                <a:latin typeface="Comic Sans MS" panose="030F0902030302020204" pitchFamily="66" charset="0"/>
              </a:rPr>
              <a:t>Zip code 78733, White ethnicity dominates with a percentage of approximately 72.92%, while in zip code 78744, Hispanic ethnicity has the highest representation at 39.61%.</a:t>
            </a:r>
          </a:p>
          <a:p>
            <a:pPr marL="285750" indent="-285750">
              <a:buFont typeface="Arial" panose="020B0604020202020204" pitchFamily="34" charset="0"/>
              <a:buChar char="•"/>
            </a:pPr>
            <a:endParaRPr lang="en-US" sz="1600" dirty="0">
              <a:latin typeface="Comic Sans MS" panose="030F0902030302020204" pitchFamily="66" charset="0"/>
            </a:endParaRPr>
          </a:p>
          <a:p>
            <a:r>
              <a:rPr lang="en-US" sz="1600" dirty="0">
                <a:latin typeface="Comic Sans MS" panose="030F0902030302020204" pitchFamily="66" charset="0"/>
              </a:rPr>
              <a:t>The Native American ethnicity has the lowest representation in all zip codes.</a:t>
            </a:r>
          </a:p>
          <a:p>
            <a:pPr marL="285750" indent="-285750">
              <a:buFont typeface="Arial" panose="020B0604020202020204" pitchFamily="34" charset="0"/>
              <a:buChar char="•"/>
            </a:pPr>
            <a:endParaRPr lang="en-US" sz="1600" dirty="0">
              <a:latin typeface="Comic Sans MS" panose="030F0902030302020204" pitchFamily="66" charset="0"/>
            </a:endParaRPr>
          </a:p>
          <a:p>
            <a:r>
              <a:rPr lang="en-US" sz="1600" dirty="0">
                <a:latin typeface="Comic Sans MS" panose="030F0902030302020204" pitchFamily="66" charset="0"/>
              </a:rPr>
              <a:t>Racial Segregation: The data indicates that there might be some level of racial segregation in certain zip codes. For instance, zip code 78724 has a relatively lower representation of White ethnicity (25.12%) compared to other zip codes, while zip code 78733 has a much higher representation (72.92%). This suggests that certain ethnic groups might be more concentrated in specific areas.</a:t>
            </a:r>
          </a:p>
          <a:p>
            <a:endParaRPr lang="en-US" sz="1600" dirty="0"/>
          </a:p>
          <a:p>
            <a:endParaRPr lang="en-US" sz="1600" dirty="0"/>
          </a:p>
        </p:txBody>
      </p:sp>
      <p:pic>
        <p:nvPicPr>
          <p:cNvPr id="8" name="Content Placeholder 7" descr="A graph with numbers and text&#10;&#10;Description automatically generated with medium confidence">
            <a:extLst>
              <a:ext uri="{FF2B5EF4-FFF2-40B4-BE49-F238E27FC236}">
                <a16:creationId xmlns:a16="http://schemas.microsoft.com/office/drawing/2014/main" id="{486C9917-BC76-2438-DA15-C4A1FB6A6CA0}"/>
              </a:ext>
            </a:extLst>
          </p:cNvPr>
          <p:cNvPicPr>
            <a:picLocks noGrp="1" noChangeAspect="1"/>
          </p:cNvPicPr>
          <p:nvPr>
            <p:ph idx="1"/>
          </p:nvPr>
        </p:nvPicPr>
        <p:blipFill>
          <a:blip r:embed="rId3"/>
          <a:stretch>
            <a:fillRect/>
          </a:stretch>
        </p:blipFill>
        <p:spPr>
          <a:xfrm>
            <a:off x="6245884" y="2517576"/>
            <a:ext cx="5742121" cy="4108852"/>
          </a:xfrm>
        </p:spPr>
      </p:pic>
    </p:spTree>
    <p:extLst>
      <p:ext uri="{BB962C8B-B14F-4D97-AF65-F5344CB8AC3E}">
        <p14:creationId xmlns:p14="http://schemas.microsoft.com/office/powerpoint/2010/main" val="43004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98658" y="443829"/>
            <a:ext cx="7169753" cy="1232750"/>
          </a:xfrm>
        </p:spPr>
        <p:txBody>
          <a:bodyPr anchor="b">
            <a:noAutofit/>
          </a:bodyPr>
          <a:lstStyle/>
          <a:p>
            <a:r>
              <a:rPr lang="en-US" sz="4000" b="1" i="0" dirty="0">
                <a:solidFill>
                  <a:schemeClr val="bg1"/>
                </a:solidFill>
                <a:effectLst/>
                <a:latin typeface="Comic Sans MS" panose="030F0902030302020204" pitchFamily="66" charset="0"/>
              </a:rPr>
              <a:t>Ethnicity &amp; Education Comparison</a:t>
            </a:r>
            <a:endParaRPr lang="en-US" sz="4000"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Content Placeholder 4" descr="A screenshot of a graph&#10;&#10;Description automatically generated">
            <a:extLst>
              <a:ext uri="{FF2B5EF4-FFF2-40B4-BE49-F238E27FC236}">
                <a16:creationId xmlns:a16="http://schemas.microsoft.com/office/drawing/2014/main" id="{15713376-6D1E-9193-4190-B22FBF8338D3}"/>
              </a:ext>
            </a:extLst>
          </p:cNvPr>
          <p:cNvPicPr>
            <a:picLocks noGrp="1" noChangeAspect="1"/>
          </p:cNvPicPr>
          <p:nvPr>
            <p:ph idx="1"/>
          </p:nvPr>
        </p:nvPicPr>
        <p:blipFill>
          <a:blip r:embed="rId3"/>
          <a:stretch>
            <a:fillRect/>
          </a:stretch>
        </p:blipFill>
        <p:spPr>
          <a:xfrm>
            <a:off x="6880554" y="2729828"/>
            <a:ext cx="3255306" cy="3173412"/>
          </a:xfrm>
        </p:spPr>
      </p:pic>
      <p:sp>
        <p:nvSpPr>
          <p:cNvPr id="7" name="TextBox 6">
            <a:extLst>
              <a:ext uri="{FF2B5EF4-FFF2-40B4-BE49-F238E27FC236}">
                <a16:creationId xmlns:a16="http://schemas.microsoft.com/office/drawing/2014/main" id="{A42FE089-4BD7-954B-DF64-C5967A213BA9}"/>
              </a:ext>
            </a:extLst>
          </p:cNvPr>
          <p:cNvSpPr txBox="1"/>
          <p:nvPr/>
        </p:nvSpPr>
        <p:spPr>
          <a:xfrm>
            <a:off x="960119" y="2600325"/>
            <a:ext cx="5569269" cy="646331"/>
          </a:xfrm>
          <a:prstGeom prst="rect">
            <a:avLst/>
          </a:prstGeom>
          <a:noFill/>
        </p:spPr>
        <p:txBody>
          <a:bodyPr wrap="square" rtlCol="0">
            <a:spAutoFit/>
          </a:bodyPr>
          <a:lstStyle/>
          <a:p>
            <a:br>
              <a:rPr lang="en-US" dirty="0"/>
            </a:br>
            <a:endParaRPr lang="en-US" dirty="0"/>
          </a:p>
        </p:txBody>
      </p:sp>
      <p:sp>
        <p:nvSpPr>
          <p:cNvPr id="10" name="TextBox 9">
            <a:extLst>
              <a:ext uri="{FF2B5EF4-FFF2-40B4-BE49-F238E27FC236}">
                <a16:creationId xmlns:a16="http://schemas.microsoft.com/office/drawing/2014/main" id="{EB047295-651C-84D1-08C1-576A9DBDC829}"/>
              </a:ext>
            </a:extLst>
          </p:cNvPr>
          <p:cNvSpPr txBox="1"/>
          <p:nvPr/>
        </p:nvSpPr>
        <p:spPr>
          <a:xfrm>
            <a:off x="568490" y="2285999"/>
            <a:ext cx="5743575" cy="4062651"/>
          </a:xfrm>
          <a:prstGeom prst="rect">
            <a:avLst/>
          </a:prstGeom>
          <a:noFill/>
        </p:spPr>
        <p:txBody>
          <a:bodyPr wrap="square" rtlCol="0">
            <a:spAutoFit/>
          </a:bodyPr>
          <a:lstStyle/>
          <a:p>
            <a:r>
              <a:rPr lang="en-US" sz="1600" dirty="0">
                <a:latin typeface="Comic Sans MS" panose="030F0902030302020204" pitchFamily="66" charset="0"/>
              </a:rPr>
              <a:t>The data reveals significant disparities in educational attainment among different ethnic groups. </a:t>
            </a:r>
          </a:p>
          <a:p>
            <a:endParaRPr lang="en-US" sz="1600" dirty="0">
              <a:latin typeface="Comic Sans MS" panose="030F0902030302020204" pitchFamily="66" charset="0"/>
            </a:endParaRPr>
          </a:p>
          <a:p>
            <a:r>
              <a:rPr lang="en-US" sz="1600" dirty="0">
                <a:latin typeface="Comic Sans MS" panose="030F0902030302020204" pitchFamily="66" charset="0"/>
              </a:rPr>
              <a:t>64.04% of White individuals have at least a year of college education, while only 22.73% of Black individuals and 20.93% of Hispanic individuals have achieved the same level of education. </a:t>
            </a:r>
          </a:p>
          <a:p>
            <a:endParaRPr lang="en-US" sz="1600" dirty="0">
              <a:latin typeface="Comic Sans MS" panose="030F0902030302020204" pitchFamily="66" charset="0"/>
            </a:endParaRPr>
          </a:p>
          <a:p>
            <a:r>
              <a:rPr lang="en-US" sz="1600" dirty="0">
                <a:latin typeface="Comic Sans MS" panose="030F0902030302020204" pitchFamily="66" charset="0"/>
              </a:rPr>
              <a:t>30.66% of White individuals have a Master's degree, the percentages for Black (7.64%) and Hispanic (9.33%) individuals are substantially lower. These disparities highlight the need for targeted educational initiatives to address and reduce the education gap between ethnicities in the area which can also impact income and housing value/purchasing.</a:t>
            </a:r>
          </a:p>
          <a:p>
            <a:endParaRPr lang="en-US" dirty="0"/>
          </a:p>
        </p:txBody>
      </p:sp>
    </p:spTree>
    <p:extLst>
      <p:ext uri="{BB962C8B-B14F-4D97-AF65-F5344CB8AC3E}">
        <p14:creationId xmlns:p14="http://schemas.microsoft.com/office/powerpoint/2010/main" val="387366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19" y="443829"/>
            <a:ext cx="7169753" cy="1232750"/>
          </a:xfrm>
        </p:spPr>
        <p:txBody>
          <a:bodyPr anchor="b">
            <a:noAutofit/>
          </a:bodyPr>
          <a:lstStyle/>
          <a:p>
            <a:r>
              <a:rPr lang="en-US" sz="4000" b="1" i="0" dirty="0">
                <a:solidFill>
                  <a:schemeClr val="bg1"/>
                </a:solidFill>
                <a:latin typeface="Comic Sans MS" panose="030F0902030302020204" pitchFamily="66" charset="0"/>
              </a:rPr>
              <a:t>Ethnicity &amp; Average Home Value</a:t>
            </a:r>
            <a:endParaRPr lang="en-US" sz="4000"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Content Placeholder 4" descr="A graph with colored dots&#10;&#10;Description automatically generated">
            <a:extLst>
              <a:ext uri="{FF2B5EF4-FFF2-40B4-BE49-F238E27FC236}">
                <a16:creationId xmlns:a16="http://schemas.microsoft.com/office/drawing/2014/main" id="{94A9C8D1-3196-327B-72DE-54B763641E10}"/>
              </a:ext>
            </a:extLst>
          </p:cNvPr>
          <p:cNvPicPr>
            <a:picLocks noGrp="1" noChangeAspect="1"/>
          </p:cNvPicPr>
          <p:nvPr>
            <p:ph idx="1"/>
          </p:nvPr>
        </p:nvPicPr>
        <p:blipFill>
          <a:blip r:embed="rId3"/>
          <a:stretch>
            <a:fillRect/>
          </a:stretch>
        </p:blipFill>
        <p:spPr>
          <a:xfrm>
            <a:off x="5481922" y="2909329"/>
            <a:ext cx="5295900" cy="3060700"/>
          </a:xfrm>
        </p:spPr>
      </p:pic>
      <p:sp>
        <p:nvSpPr>
          <p:cNvPr id="7" name="TextBox 6">
            <a:extLst>
              <a:ext uri="{FF2B5EF4-FFF2-40B4-BE49-F238E27FC236}">
                <a16:creationId xmlns:a16="http://schemas.microsoft.com/office/drawing/2014/main" id="{7403B918-7B5D-335D-2E45-77E3A90499C9}"/>
              </a:ext>
            </a:extLst>
          </p:cNvPr>
          <p:cNvSpPr txBox="1"/>
          <p:nvPr/>
        </p:nvSpPr>
        <p:spPr>
          <a:xfrm>
            <a:off x="709896" y="2285999"/>
            <a:ext cx="4772025" cy="3693319"/>
          </a:xfrm>
          <a:prstGeom prst="rect">
            <a:avLst/>
          </a:prstGeom>
          <a:noFill/>
        </p:spPr>
        <p:txBody>
          <a:bodyPr wrap="square" rtlCol="0">
            <a:spAutoFit/>
          </a:bodyPr>
          <a:lstStyle/>
          <a:p>
            <a:endParaRPr lang="en-US" dirty="0">
              <a:latin typeface="Comic Sans MS" panose="030F0902030302020204" pitchFamily="66" charset="0"/>
            </a:endParaRPr>
          </a:p>
          <a:p>
            <a:r>
              <a:rPr lang="en-US" dirty="0">
                <a:latin typeface="Comic Sans MS" panose="030F0902030302020204" pitchFamily="66" charset="0"/>
              </a:rPr>
              <a:t>Ethnicity and Housing Value Disparities: Housing values differ based on ethnicity distribution in the zip codes. Areas with a higher percentage of White residents tend to have higher average housing values, while those with larger Black and Hispanic populations have relatively lower average housing values, highlighting potential disparities in housing affordability. </a:t>
            </a:r>
          </a:p>
          <a:p>
            <a:br>
              <a:rPr lang="en-US" dirty="0"/>
            </a:br>
            <a:endParaRPr lang="en-US" dirty="0"/>
          </a:p>
        </p:txBody>
      </p:sp>
    </p:spTree>
    <p:extLst>
      <p:ext uri="{BB962C8B-B14F-4D97-AF65-F5344CB8AC3E}">
        <p14:creationId xmlns:p14="http://schemas.microsoft.com/office/powerpoint/2010/main" val="231474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20" y="434101"/>
            <a:ext cx="7169753" cy="1232750"/>
          </a:xfrm>
        </p:spPr>
        <p:txBody>
          <a:bodyPr anchor="b">
            <a:normAutofit/>
          </a:bodyPr>
          <a:lstStyle/>
          <a:p>
            <a:r>
              <a:rPr lang="en-US" sz="4000" dirty="0">
                <a:solidFill>
                  <a:schemeClr val="bg1"/>
                </a:solidFill>
                <a:latin typeface="Comic Sans MS" panose="030F0902030302020204" pitchFamily="66" charset="0"/>
              </a:rPr>
              <a:t>Conclusion</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p:cNvSpPr>
            <a:spLocks noGrp="1"/>
          </p:cNvSpPr>
          <p:nvPr>
            <p:ph idx="1"/>
          </p:nvPr>
        </p:nvSpPr>
        <p:spPr>
          <a:xfrm>
            <a:off x="960119" y="2942252"/>
            <a:ext cx="10266681" cy="3172409"/>
          </a:xfrm>
        </p:spPr>
        <p:txBody>
          <a:bodyPr>
            <a:normAutofit/>
          </a:bodyPr>
          <a:lstStyle/>
          <a:p>
            <a:pPr marL="0" indent="0">
              <a:buNone/>
            </a:pPr>
            <a:r>
              <a:rPr lang="en-US" b="0" i="0" dirty="0">
                <a:solidFill>
                  <a:schemeClr val="tx2"/>
                </a:solidFill>
                <a:effectLst/>
                <a:latin typeface="Comic Sans MS" panose="030F0902030302020204" pitchFamily="66" charset="0"/>
              </a:rPr>
              <a:t>The data analysis highlights the complex interplay of demographic factors, income, education, and ethnicity in shaping the housing market in different zip codes in Austin, TX. The conclusions can serve as a starting point for policymakers and stakeholders to develop targeted housing and urban development strategies that promote inclusivity, affordability, and sustainable growth in the city.</a:t>
            </a:r>
            <a:endParaRPr dirty="0">
              <a:solidFill>
                <a:schemeClr val="tx2"/>
              </a:solidFill>
              <a:latin typeface="Comic Sans MS" panose="030F0902030302020204" pitchFamily="66" charset="0"/>
            </a:endParaRPr>
          </a:p>
        </p:txBody>
      </p:sp>
    </p:spTree>
    <p:extLst>
      <p:ext uri="{BB962C8B-B14F-4D97-AF65-F5344CB8AC3E}">
        <p14:creationId xmlns:p14="http://schemas.microsoft.com/office/powerpoint/2010/main" val="754941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19" y="524935"/>
            <a:ext cx="7482840" cy="1232750"/>
          </a:xfrm>
        </p:spPr>
        <p:txBody>
          <a:bodyPr anchor="b">
            <a:norm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was the average house value per zip code annually</a:t>
            </a:r>
            <a:endParaRPr lang="en-US" sz="3900"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p:cNvSpPr>
            <a:spLocks noGrp="1"/>
          </p:cNvSpPr>
          <p:nvPr>
            <p:ph idx="1"/>
          </p:nvPr>
        </p:nvSpPr>
        <p:spPr>
          <a:xfrm>
            <a:off x="960119" y="2942252"/>
            <a:ext cx="10266681" cy="3172409"/>
          </a:xfrm>
        </p:spPr>
        <p:txBody>
          <a:bodyPr>
            <a:normAutofit/>
          </a:bodyPr>
          <a:lstStyle/>
          <a:p>
            <a:pPr marL="0" indent="0">
              <a:spcBef>
                <a:spcPts val="0"/>
              </a:spcBef>
              <a:buNone/>
            </a:pPr>
            <a:r>
              <a:rPr lang="en-US" sz="1900" b="0" i="0" u="none" strike="noStrike" dirty="0">
                <a:solidFill>
                  <a:srgbClr val="374151"/>
                </a:solidFill>
                <a:effectLst/>
                <a:latin typeface="Comic Sans MS" panose="030F0902030302020204" pitchFamily="66" charset="0"/>
              </a:rPr>
              <a:t>The primary objective of this presentation is to analyze and understand how education, income, and ethnicity impact the average housing values in five specific zip codes within the Austin City </a:t>
            </a:r>
            <a:r>
              <a:rPr lang="en-US" sz="1900" dirty="0">
                <a:solidFill>
                  <a:srgbClr val="374151"/>
                </a:solidFill>
                <a:latin typeface="Comic Sans MS" panose="030F0902030302020204" pitchFamily="66" charset="0"/>
              </a:rPr>
              <a:t>L</a:t>
            </a:r>
            <a:r>
              <a:rPr lang="en-US" sz="1900" b="0" i="0" u="none" strike="noStrike" dirty="0">
                <a:solidFill>
                  <a:srgbClr val="374151"/>
                </a:solidFill>
                <a:effectLst/>
                <a:latin typeface="Comic Sans MS" panose="030F0902030302020204" pitchFamily="66" charset="0"/>
              </a:rPr>
              <a:t>imits. By examining these variables, we aim to gain valuable insights into the dynamics of the real estate market in these areas.</a:t>
            </a:r>
          </a:p>
          <a:p>
            <a:pPr marL="0" indent="0">
              <a:spcBef>
                <a:spcPts val="0"/>
              </a:spcBef>
              <a:buNone/>
            </a:pPr>
            <a:br>
              <a:rPr lang="en-US" sz="1800" b="0" i="0" u="none" strike="noStrike" dirty="0">
                <a:solidFill>
                  <a:srgbClr val="374151"/>
                </a:solidFill>
                <a:effectLst/>
                <a:latin typeface="Roboto" panose="02000000000000000000" pitchFamily="2" charset="0"/>
              </a:rPr>
            </a:br>
            <a:endParaRPr lang="en-US" sz="1800" b="0" i="0" u="none" strike="noStrike" dirty="0">
              <a:solidFill>
                <a:srgbClr val="374151"/>
              </a:solidFill>
              <a:effectLst/>
              <a:latin typeface="Roboto" panose="02000000000000000000" pitchFamily="2" charset="0"/>
            </a:endParaRPr>
          </a:p>
        </p:txBody>
      </p:sp>
      <p:sp>
        <p:nvSpPr>
          <p:cNvPr id="6" name="Title 1">
            <a:extLst>
              <a:ext uri="{FF2B5EF4-FFF2-40B4-BE49-F238E27FC236}">
                <a16:creationId xmlns:a16="http://schemas.microsoft.com/office/drawing/2014/main" id="{B3CEFEDC-E345-E380-F60C-2EA09E4E754C}"/>
              </a:ext>
            </a:extLst>
          </p:cNvPr>
          <p:cNvSpPr txBox="1">
            <a:spLocks/>
          </p:cNvSpPr>
          <p:nvPr/>
        </p:nvSpPr>
        <p:spPr>
          <a:xfrm>
            <a:off x="960120" y="434101"/>
            <a:ext cx="7169753" cy="123275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r>
              <a:rPr lang="en-US" sz="4000" dirty="0">
                <a:solidFill>
                  <a:schemeClr val="bg1"/>
                </a:solidFill>
                <a:latin typeface="Comic Sans MS" panose="030F0902030302020204" pitchFamily="66" charset="0"/>
                <a:cs typeface="Arial" panose="020B0604020202020204" pitchFamily="34" charset="0"/>
              </a:rPr>
              <a:t>Introduction</a:t>
            </a:r>
          </a:p>
        </p:txBody>
      </p:sp>
    </p:spTree>
    <p:extLst>
      <p:ext uri="{BB962C8B-B14F-4D97-AF65-F5344CB8AC3E}">
        <p14:creationId xmlns:p14="http://schemas.microsoft.com/office/powerpoint/2010/main" val="2754742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20" y="0"/>
            <a:ext cx="7169753" cy="2192893"/>
          </a:xfrm>
        </p:spPr>
        <p:txBody>
          <a:bodyPr anchor="b">
            <a:normAutofit/>
          </a:bodyPr>
          <a:lstStyle/>
          <a:p>
            <a:r>
              <a:rPr lang="en-US" sz="4000" b="0" i="0" u="none" strike="noStrike" dirty="0">
                <a:solidFill>
                  <a:schemeClr val="bg1"/>
                </a:solidFill>
                <a:effectLst/>
                <a:latin typeface="Comic Sans MS" panose="030F0902030302020204" pitchFamily="66" charset="0"/>
              </a:rPr>
              <a:t>Hypothesis</a:t>
            </a:r>
            <a:br>
              <a:rPr lang="en-US" sz="4400" b="0" i="0" u="none" strike="noStrike" dirty="0">
                <a:solidFill>
                  <a:schemeClr val="bg1"/>
                </a:solidFill>
                <a:effectLst/>
                <a:latin typeface="Arial" panose="020B0604020202020204" pitchFamily="34" charset="0"/>
              </a:rPr>
            </a:br>
            <a:r>
              <a:rPr lang="en-US" sz="4400" dirty="0">
                <a:solidFill>
                  <a:schemeClr val="bg1"/>
                </a:solidFill>
              </a:rPr>
              <a:t> </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p:cNvSpPr>
            <a:spLocks noGrp="1"/>
          </p:cNvSpPr>
          <p:nvPr>
            <p:ph type="body" idx="1"/>
          </p:nvPr>
        </p:nvSpPr>
        <p:spPr>
          <a:xfrm>
            <a:off x="960119" y="2942252"/>
            <a:ext cx="10266681" cy="3172409"/>
          </a:xfrm>
        </p:spPr>
        <p:txBody>
          <a:bodyPr>
            <a:noAutofit/>
          </a:bodyPr>
          <a:lstStyle/>
          <a:p>
            <a:pPr marL="0" indent="0" algn="ctr" rtl="0">
              <a:spcBef>
                <a:spcPts val="0"/>
              </a:spcBef>
              <a:spcAft>
                <a:spcPts val="0"/>
              </a:spcAft>
              <a:buNone/>
            </a:pPr>
            <a:r>
              <a:rPr lang="en-US" sz="2400" b="0" i="0" u="none" strike="noStrike" dirty="0">
                <a:solidFill>
                  <a:srgbClr val="000000"/>
                </a:solidFill>
                <a:effectLst/>
                <a:latin typeface="Comic Sans MS" panose="030F0902030302020204" pitchFamily="66" charset="0"/>
              </a:rPr>
              <a:t>Our analysis will reveal that the variables of Education, Income, and Ethnicity have a significant impact on housing prices in the 5 selected zip codes within the Austin city limits?!</a:t>
            </a:r>
            <a:endParaRPr lang="en-US" sz="2400" dirty="0">
              <a:latin typeface="Comic Sans MS" panose="030F0902030302020204" pitchFamily="66" charset="0"/>
            </a:endParaRPr>
          </a:p>
        </p:txBody>
      </p:sp>
    </p:spTree>
    <p:extLst>
      <p:ext uri="{BB962C8B-B14F-4D97-AF65-F5344CB8AC3E}">
        <p14:creationId xmlns:p14="http://schemas.microsoft.com/office/powerpoint/2010/main" val="21741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20" y="434101"/>
            <a:ext cx="7169753" cy="1232750"/>
          </a:xfrm>
        </p:spPr>
        <p:txBody>
          <a:bodyPr anchor="b">
            <a:normAutofit/>
          </a:bodyPr>
          <a:lstStyle/>
          <a:p>
            <a:r>
              <a:rPr lang="en-US" sz="4800" i="0" dirty="0">
                <a:solidFill>
                  <a:schemeClr val="bg1"/>
                </a:solidFill>
                <a:effectLst/>
                <a:latin typeface="Comic Sans MS" panose="030F0902030302020204" pitchFamily="66" charset="0"/>
                <a:cs typeface="Arial" panose="020B0604020202020204" pitchFamily="34" charset="0"/>
              </a:rPr>
              <a:t>Methodology</a:t>
            </a:r>
            <a:r>
              <a:rPr lang="en-US" sz="4800" b="0" i="0" u="none" strike="noStrike" dirty="0">
                <a:solidFill>
                  <a:srgbClr val="000000"/>
                </a:solidFill>
                <a:effectLst/>
                <a:latin typeface="Comic Sans MS" panose="030F0902030302020204" pitchFamily="66" charset="0"/>
              </a:rPr>
              <a:t>?</a:t>
            </a:r>
            <a:endParaRPr lang="en-US" sz="4800" dirty="0">
              <a:solidFill>
                <a:schemeClr val="bg1"/>
              </a:solidFill>
              <a:latin typeface="Comic Sans MS" panose="030F0902030302020204" pitchFamily="66" charset="0"/>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mc:AlternateContent xmlns:mc="http://schemas.openxmlformats.org/markup-compatibility/2006">
        <mc:Choice xmlns:am3d="http://schemas.microsoft.com/office/drawing/2017/model3d" Requires="am3d">
          <p:graphicFrame>
            <p:nvGraphicFramePr>
              <p:cNvPr id="4" name="Content Placeholder 3" descr="Residential House">
                <a:extLst>
                  <a:ext uri="{FF2B5EF4-FFF2-40B4-BE49-F238E27FC236}">
                    <a16:creationId xmlns:a16="http://schemas.microsoft.com/office/drawing/2014/main" id="{88A43E86-4C54-D627-6759-BF642996DE6F}"/>
                  </a:ext>
                </a:extLst>
              </p:cNvPr>
              <p:cNvGraphicFramePr>
                <a:graphicFrameLocks noGrp="1"/>
              </p:cNvGraphicFramePr>
              <p:nvPr>
                <p:ph idx="1"/>
                <p:extLst>
                  <p:ext uri="{D42A27DB-BD31-4B8C-83A1-F6EECF244321}">
                    <p14:modId xmlns:p14="http://schemas.microsoft.com/office/powerpoint/2010/main" val="3515279651"/>
                  </p:ext>
                </p:extLst>
              </p:nvPr>
            </p:nvGraphicFramePr>
            <p:xfrm>
              <a:off x="7212186" y="2432479"/>
              <a:ext cx="2177347" cy="2177347"/>
            </p:xfrm>
            <a:graphic>
              <a:graphicData uri="http://schemas.microsoft.com/office/drawing/2017/model3d">
                <am3d:model3d r:embed="rId3">
                  <am3d:spPr>
                    <a:xfrm>
                      <a:off x="0" y="0"/>
                      <a:ext cx="2177347" cy="2177347"/>
                    </a:xfrm>
                    <a:prstGeom prst="rect">
                      <a:avLst/>
                    </a:prstGeom>
                  </am3d:spPr>
                  <am3d:camera>
                    <am3d:pos x="0" y="0" z="68784512"/>
                    <am3d:up dx="0" dy="36000000" dz="0"/>
                    <am3d:lookAt x="0" y="0" z="0"/>
                    <am3d:perspective fov="2700000"/>
                  </am3d:camera>
                  <am3d:trans>
                    <am3d:meterPerModelUnit n="11127080" d="1000000"/>
                    <am3d:preTrans dx="0" dy="-17072913" dz="0"/>
                    <am3d:scale>
                      <am3d:sx n="1000000" d="1000000"/>
                      <am3d:sy n="1000000" d="1000000"/>
                      <am3d:sz n="1000000" d="1000000"/>
                    </am3d:scale>
                    <am3d:rot/>
                    <am3d:postTrans dx="0" dy="0" dz="0"/>
                  </am3d:trans>
                  <am3d:raster rName="Office3DRenderer" rVer="16.0.8326">
                    <am3d:blip r:embed="rId4"/>
                  </am3d:raster>
                  <am3d:objViewport viewportSz="30845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Residential House">
                <a:extLst>
                  <a:ext uri="{FF2B5EF4-FFF2-40B4-BE49-F238E27FC236}">
                    <a16:creationId xmlns:a16="http://schemas.microsoft.com/office/drawing/2014/main" id="{88A43E86-4C54-D627-6759-BF642996DE6F}"/>
                  </a:ext>
                </a:extLst>
              </p:cNvPr>
              <p:cNvPicPr>
                <a:picLocks noGrp="1" noRot="1" noChangeAspect="1" noMove="1" noResize="1" noEditPoints="1" noAdjustHandles="1" noChangeArrowheads="1" noChangeShapeType="1" noCrop="1"/>
              </p:cNvPicPr>
              <p:nvPr/>
            </p:nvPicPr>
            <p:blipFill>
              <a:blip r:embed="rId4"/>
              <a:stretch>
                <a:fillRect/>
              </a:stretch>
            </p:blipFill>
            <p:spPr>
              <a:xfrm>
                <a:off x="7212186" y="2432479"/>
                <a:ext cx="2177347" cy="2177347"/>
              </a:xfrm>
              <a:prstGeom prst="rect">
                <a:avLst/>
              </a:prstGeom>
            </p:spPr>
          </p:pic>
        </mc:Fallback>
      </mc:AlternateContent>
      <p:sp>
        <p:nvSpPr>
          <p:cNvPr id="5" name="TextBox 4">
            <a:extLst>
              <a:ext uri="{FF2B5EF4-FFF2-40B4-BE49-F238E27FC236}">
                <a16:creationId xmlns:a16="http://schemas.microsoft.com/office/drawing/2014/main" id="{594AA551-DD8B-5192-2FB6-ED4BE9BE850F}"/>
              </a:ext>
            </a:extLst>
          </p:cNvPr>
          <p:cNvSpPr txBox="1"/>
          <p:nvPr/>
        </p:nvSpPr>
        <p:spPr>
          <a:xfrm>
            <a:off x="220133" y="2624667"/>
            <a:ext cx="6366934"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omic Sans MS" panose="030F0902030302020204" pitchFamily="66" charset="0"/>
              </a:rPr>
              <a:t>Zillow - </a:t>
            </a:r>
          </a:p>
          <a:p>
            <a:pPr marL="742950" lvl="1" indent="-285750">
              <a:buFont typeface="Courier New" panose="02070309020205020404" pitchFamily="49" charset="0"/>
              <a:buChar char="o"/>
            </a:pPr>
            <a:r>
              <a:rPr lang="en-US" dirty="0">
                <a:latin typeface="Comic Sans MS" panose="030F0902030302020204" pitchFamily="66" charset="0"/>
              </a:rPr>
              <a:t>Zillow Home Value Index (ZHVI) A measure of the typical home value and market changes across a given region and housing type. </a:t>
            </a:r>
            <a:r>
              <a:rPr lang="en-US" dirty="0">
                <a:latin typeface="Comic Sans MS" panose="030F0902030302020204" pitchFamily="66" charset="0"/>
                <a:hlinkClick r:id="rId5"/>
              </a:rPr>
              <a:t>https://www.zillow.com/research/data/</a:t>
            </a:r>
            <a:endParaRPr lang="en-US" dirty="0">
              <a:latin typeface="Comic Sans MS" panose="030F0902030302020204" pitchFamily="66" charset="0"/>
            </a:endParaRPr>
          </a:p>
          <a:p>
            <a:pPr marL="742950" lvl="1" indent="-285750">
              <a:buFont typeface="Courier New" panose="02070309020205020404" pitchFamily="49" charset="0"/>
              <a:buChar char="o"/>
            </a:pPr>
            <a:r>
              <a:rPr lang="en-US" dirty="0">
                <a:latin typeface="Comic Sans MS" panose="030F0902030302020204" pitchFamily="66" charset="0"/>
              </a:rPr>
              <a:t>Housing Data</a:t>
            </a:r>
          </a:p>
          <a:p>
            <a:pPr lvl="1"/>
            <a:r>
              <a:rPr lang="en-US" dirty="0">
                <a:latin typeface="Comic Sans MS" panose="030F0902030302020204" pitchFamily="66" charset="0"/>
              </a:rPr>
              <a:t> </a:t>
            </a:r>
          </a:p>
          <a:p>
            <a:pPr marL="285750" indent="-285750">
              <a:buFont typeface="Arial" panose="020B0604020202020204" pitchFamily="34" charset="0"/>
              <a:buChar char="•"/>
            </a:pPr>
            <a:r>
              <a:rPr lang="en-US" dirty="0">
                <a:latin typeface="Comic Sans MS" panose="030F0902030302020204" pitchFamily="66" charset="0"/>
              </a:rPr>
              <a:t>API</a:t>
            </a:r>
          </a:p>
          <a:p>
            <a:pPr marL="742950" lvl="1" indent="-285750">
              <a:buFont typeface="Courier New" panose="02070309020205020404" pitchFamily="49" charset="0"/>
              <a:buChar char="o"/>
            </a:pPr>
            <a:r>
              <a:rPr lang="en-US" dirty="0">
                <a:latin typeface="Comic Sans MS" panose="030F0902030302020204" pitchFamily="66" charset="0"/>
              </a:rPr>
              <a:t>Rapid API  to get the </a:t>
            </a:r>
            <a:r>
              <a:rPr lang="en-US" dirty="0" err="1">
                <a:latin typeface="Comic Sans MS" panose="030F0902030302020204" pitchFamily="66" charset="0"/>
              </a:rPr>
              <a:t>Zipcode</a:t>
            </a:r>
            <a:r>
              <a:rPr lang="en-US" dirty="0">
                <a:latin typeface="Comic Sans MS" panose="030F0902030302020204" pitchFamily="66" charset="0"/>
              </a:rPr>
              <a:t> Data </a:t>
            </a:r>
          </a:p>
          <a:p>
            <a:pPr lvl="1"/>
            <a:r>
              <a:rPr lang="en-US" dirty="0">
                <a:latin typeface="Comic Sans MS" panose="030F0902030302020204" pitchFamily="66" charset="0"/>
              </a:rPr>
              <a:t>	zip-code-</a:t>
            </a:r>
            <a:r>
              <a:rPr lang="en-US" dirty="0" err="1">
                <a:latin typeface="Comic Sans MS" panose="030F0902030302020204" pitchFamily="66" charset="0"/>
              </a:rPr>
              <a:t>master.p.rapidapi.com</a:t>
            </a:r>
            <a:endParaRPr lang="en-US" dirty="0">
              <a:latin typeface="Comic Sans MS" panose="030F0902030302020204" pitchFamily="66" charset="0"/>
            </a:endParaRPr>
          </a:p>
          <a:p>
            <a:pPr lvl="1"/>
            <a:endParaRPr lang="en-US" dirty="0">
              <a:latin typeface="Comic Sans MS" panose="030F0902030302020204" pitchFamily="66" charset="0"/>
            </a:endParaRPr>
          </a:p>
          <a:p>
            <a:pPr marL="285750" indent="-285750">
              <a:buFont typeface="Arial" panose="020B0604020202020204" pitchFamily="34" charset="0"/>
              <a:buChar char="•"/>
            </a:pPr>
            <a:r>
              <a:rPr lang="en-US" dirty="0">
                <a:latin typeface="Comic Sans MS" panose="030F0902030302020204" pitchFamily="66" charset="0"/>
              </a:rPr>
              <a:t>Open Source </a:t>
            </a:r>
          </a:p>
          <a:p>
            <a:pPr marL="742950" lvl="1" indent="-285750">
              <a:buFont typeface="Courier New" panose="02070309020205020404" pitchFamily="49" charset="0"/>
              <a:buChar char="o"/>
            </a:pPr>
            <a:r>
              <a:rPr lang="en-US" dirty="0">
                <a:latin typeface="Comic Sans MS" panose="030F0902030302020204" pitchFamily="66" charset="0"/>
              </a:rPr>
              <a:t>Scout Neighborhood </a:t>
            </a:r>
            <a:r>
              <a:rPr lang="en-US" dirty="0">
                <a:latin typeface="Comic Sans MS" panose="030F0902030302020204" pitchFamily="66" charset="0"/>
                <a:hlinkClick r:id="rId6"/>
              </a:rPr>
              <a:t>–</a:t>
            </a:r>
            <a:r>
              <a:rPr lang="en-US" dirty="0">
                <a:latin typeface="Comic Sans MS" panose="030F0902030302020204" pitchFamily="66" charset="0"/>
              </a:rPr>
              <a:t> Crime Data for </a:t>
            </a:r>
            <a:r>
              <a:rPr lang="en-US" dirty="0" err="1">
                <a:latin typeface="Comic Sans MS" panose="030F0902030302020204" pitchFamily="66" charset="0"/>
              </a:rPr>
              <a:t>zipcodes</a:t>
            </a:r>
            <a:r>
              <a:rPr lang="en-US" dirty="0">
                <a:latin typeface="Comic Sans MS" panose="030F0902030302020204" pitchFamily="66" charset="0"/>
                <a:hlinkClick r:id="rId6"/>
              </a:rPr>
              <a:t> https://www.neighborhoodscout.com/tx/austin/demographics</a:t>
            </a:r>
            <a:r>
              <a:rPr lang="en-US" dirty="0">
                <a:latin typeface="Comic Sans MS" panose="030F0902030302020204" pitchFamily="66" charset="0"/>
              </a:rPr>
              <a:t> </a:t>
            </a:r>
          </a:p>
        </p:txBody>
      </p:sp>
      <mc:AlternateContent xmlns:mc="http://schemas.openxmlformats.org/markup-compatibility/2006">
        <mc:Choice xmlns:am3d="http://schemas.microsoft.com/office/drawing/2017/model3d" Requires="am3d">
          <p:graphicFrame>
            <p:nvGraphicFramePr>
              <p:cNvPr id="6" name="3D Model 5" descr="Sheriff Badge">
                <a:extLst>
                  <a:ext uri="{FF2B5EF4-FFF2-40B4-BE49-F238E27FC236}">
                    <a16:creationId xmlns:a16="http://schemas.microsoft.com/office/drawing/2014/main" id="{A41B48C6-6156-3DC2-134C-52EDAC8CF3D6}"/>
                  </a:ext>
                </a:extLst>
              </p:cNvPr>
              <p:cNvGraphicFramePr>
                <a:graphicFrameLocks noChangeAspect="1"/>
              </p:cNvGraphicFramePr>
              <p:nvPr>
                <p:extLst>
                  <p:ext uri="{D42A27DB-BD31-4B8C-83A1-F6EECF244321}">
                    <p14:modId xmlns:p14="http://schemas.microsoft.com/office/powerpoint/2010/main" val="2976419456"/>
                  </p:ext>
                </p:extLst>
              </p:nvPr>
            </p:nvGraphicFramePr>
            <p:xfrm>
              <a:off x="9346014" y="4251627"/>
              <a:ext cx="2138467" cy="2408380"/>
            </p:xfrm>
            <a:graphic>
              <a:graphicData uri="http://schemas.microsoft.com/office/drawing/2017/model3d">
                <am3d:model3d r:embed="rId7">
                  <am3d:spPr>
                    <a:xfrm>
                      <a:off x="0" y="0"/>
                      <a:ext cx="2138467" cy="2408380"/>
                    </a:xfrm>
                    <a:prstGeom prst="rect">
                      <a:avLst/>
                    </a:prstGeom>
                  </am3d:spPr>
                  <am3d:camera>
                    <am3d:pos x="0" y="0" z="62599865"/>
                    <am3d:up dx="0" dy="36000000" dz="0"/>
                    <am3d:lookAt x="0" y="0" z="0"/>
                    <am3d:perspective fov="2700000"/>
                  </am3d:camera>
                  <am3d:trans>
                    <am3d:meterPerModelUnit n="12500039" d="1000000"/>
                    <am3d:preTrans dx="0" dy="1" dz="-1"/>
                    <am3d:scale>
                      <am3d:sx n="1000000" d="1000000"/>
                      <am3d:sy n="1000000" d="1000000"/>
                      <am3d:sz n="1000000" d="1000000"/>
                    </am3d:scale>
                    <am3d:rot ax="-646293" ay="-892824" az="167795"/>
                    <am3d:postTrans dx="0" dy="0" dz="0"/>
                  </am3d:trans>
                  <am3d:raster rName="Office3DRenderer" rVer="16.0.8326">
                    <am3d:blip r:embed="rId8"/>
                  </am3d:raster>
                  <am3d:objViewport viewportSz="32220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heriff Badge">
                <a:extLst>
                  <a:ext uri="{FF2B5EF4-FFF2-40B4-BE49-F238E27FC236}">
                    <a16:creationId xmlns:a16="http://schemas.microsoft.com/office/drawing/2014/main" id="{A41B48C6-6156-3DC2-134C-52EDAC8CF3D6}"/>
                  </a:ext>
                </a:extLst>
              </p:cNvPr>
              <p:cNvPicPr>
                <a:picLocks noGrp="1" noRot="1" noChangeAspect="1" noMove="1" noResize="1" noEditPoints="1" noAdjustHandles="1" noChangeArrowheads="1" noChangeShapeType="1" noCrop="1"/>
              </p:cNvPicPr>
              <p:nvPr/>
            </p:nvPicPr>
            <p:blipFill>
              <a:blip r:embed="rId8"/>
              <a:stretch>
                <a:fillRect/>
              </a:stretch>
            </p:blipFill>
            <p:spPr>
              <a:xfrm>
                <a:off x="9346014" y="4251627"/>
                <a:ext cx="2138467" cy="2408380"/>
              </a:xfrm>
              <a:prstGeom prst="rect">
                <a:avLst/>
              </a:prstGeom>
            </p:spPr>
          </p:pic>
        </mc:Fallback>
      </mc:AlternateContent>
    </p:spTree>
    <p:extLst>
      <p:ext uri="{BB962C8B-B14F-4D97-AF65-F5344CB8AC3E}">
        <p14:creationId xmlns:p14="http://schemas.microsoft.com/office/powerpoint/2010/main" val="127503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AD36F6-68FB-7301-E29A-767855C82B22}"/>
              </a:ext>
            </a:extLst>
          </p:cNvPr>
          <p:cNvSpPr>
            <a:spLocks noGrp="1"/>
          </p:cNvSpPr>
          <p:nvPr>
            <p:ph type="ctrTitle"/>
          </p:nvPr>
        </p:nvSpPr>
        <p:spPr>
          <a:xfrm>
            <a:off x="1088912" y="1049112"/>
            <a:ext cx="7034362" cy="2090974"/>
          </a:xfrm>
        </p:spPr>
        <p:txBody>
          <a:bodyPr>
            <a:normAutofit/>
          </a:bodyPr>
          <a:lstStyle/>
          <a:p>
            <a:r>
              <a:rPr lang="en-US" sz="4000" b="1" i="0" dirty="0">
                <a:effectLst/>
                <a:latin typeface="Comic Sans MS" panose="030F0902030302020204" pitchFamily="66" charset="0"/>
              </a:rPr>
              <a:t>Overview of Five Zip-</a:t>
            </a:r>
            <a:r>
              <a:rPr lang="en-US" sz="4000" b="1" i="0" dirty="0">
                <a:latin typeface="Comic Sans MS" panose="030F0902030302020204" pitchFamily="66" charset="0"/>
              </a:rPr>
              <a:t>Codes:</a:t>
            </a:r>
            <a:endParaRPr lang="en-US" sz="4000" dirty="0">
              <a:latin typeface="Comic Sans MS" panose="030F0902030302020204" pitchFamily="66" charset="0"/>
            </a:endParaRPr>
          </a:p>
        </p:txBody>
      </p:sp>
      <p:sp>
        <p:nvSpPr>
          <p:cNvPr id="5" name="Subtitle 4">
            <a:extLst>
              <a:ext uri="{FF2B5EF4-FFF2-40B4-BE49-F238E27FC236}">
                <a16:creationId xmlns:a16="http://schemas.microsoft.com/office/drawing/2014/main" id="{C9EBAC7B-8A49-A25B-33B6-B8BC284F6B8E}"/>
              </a:ext>
            </a:extLst>
          </p:cNvPr>
          <p:cNvSpPr>
            <a:spLocks noGrp="1"/>
          </p:cNvSpPr>
          <p:nvPr>
            <p:ph type="subTitle" idx="1"/>
          </p:nvPr>
        </p:nvSpPr>
        <p:spPr>
          <a:xfrm>
            <a:off x="729684" y="4853638"/>
            <a:ext cx="1148101" cy="706355"/>
          </a:xfrm>
        </p:spPr>
        <p:txBody>
          <a:bodyPr/>
          <a:lstStyle/>
          <a:p>
            <a:r>
              <a:rPr lang="en-US" b="1" i="0" dirty="0">
                <a:solidFill>
                  <a:schemeClr val="bg1"/>
                </a:solidFill>
                <a:latin typeface="Comic Sans MS" panose="030F0902030302020204" pitchFamily="66" charset="0"/>
              </a:rPr>
              <a:t>78724</a:t>
            </a:r>
          </a:p>
        </p:txBody>
      </p:sp>
      <p:sp>
        <p:nvSpPr>
          <p:cNvPr id="8" name="TextBox 7">
            <a:extLst>
              <a:ext uri="{FF2B5EF4-FFF2-40B4-BE49-F238E27FC236}">
                <a16:creationId xmlns:a16="http://schemas.microsoft.com/office/drawing/2014/main" id="{14BACEEF-0FAB-27A8-F2ED-3F5D7ED3502C}"/>
              </a:ext>
            </a:extLst>
          </p:cNvPr>
          <p:cNvSpPr txBox="1"/>
          <p:nvPr/>
        </p:nvSpPr>
        <p:spPr>
          <a:xfrm>
            <a:off x="4944533" y="4114800"/>
            <a:ext cx="184731" cy="369332"/>
          </a:xfrm>
          <a:prstGeom prst="rect">
            <a:avLst/>
          </a:prstGeom>
          <a:noFill/>
        </p:spPr>
        <p:txBody>
          <a:bodyPr wrap="none" rtlCol="0">
            <a:spAutoFit/>
          </a:bodyPr>
          <a:lstStyle/>
          <a:p>
            <a:endParaRPr lang="en-US" dirty="0"/>
          </a:p>
        </p:txBody>
      </p:sp>
      <p:sp>
        <p:nvSpPr>
          <p:cNvPr id="9" name="Subtitle 4">
            <a:extLst>
              <a:ext uri="{FF2B5EF4-FFF2-40B4-BE49-F238E27FC236}">
                <a16:creationId xmlns:a16="http://schemas.microsoft.com/office/drawing/2014/main" id="{8B5A7089-8CE8-9FD9-1003-12079CC6FEF9}"/>
              </a:ext>
            </a:extLst>
          </p:cNvPr>
          <p:cNvSpPr txBox="1">
            <a:spLocks/>
          </p:cNvSpPr>
          <p:nvPr/>
        </p:nvSpPr>
        <p:spPr>
          <a:xfrm>
            <a:off x="2560631" y="4114800"/>
            <a:ext cx="1865903" cy="560584"/>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lang="en-US" b="1" i="0" dirty="0">
                <a:solidFill>
                  <a:schemeClr val="bg1"/>
                </a:solidFill>
                <a:latin typeface="Comic Sans MS" panose="030F0902030302020204" pitchFamily="66" charset="0"/>
              </a:rPr>
              <a:t>78729</a:t>
            </a:r>
          </a:p>
        </p:txBody>
      </p:sp>
      <p:sp>
        <p:nvSpPr>
          <p:cNvPr id="10" name="Subtitle 4">
            <a:extLst>
              <a:ext uri="{FF2B5EF4-FFF2-40B4-BE49-F238E27FC236}">
                <a16:creationId xmlns:a16="http://schemas.microsoft.com/office/drawing/2014/main" id="{A40D57EC-7D54-9CE3-4295-2E5219F1011D}"/>
              </a:ext>
            </a:extLst>
          </p:cNvPr>
          <p:cNvSpPr txBox="1">
            <a:spLocks/>
          </p:cNvSpPr>
          <p:nvPr/>
        </p:nvSpPr>
        <p:spPr>
          <a:xfrm>
            <a:off x="4113515" y="5154122"/>
            <a:ext cx="985157" cy="560584"/>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lang="en-US" b="1" i="0" dirty="0">
                <a:solidFill>
                  <a:schemeClr val="bg1"/>
                </a:solidFill>
                <a:latin typeface="Comic Sans MS" panose="030F0902030302020204" pitchFamily="66" charset="0"/>
              </a:rPr>
              <a:t>78733</a:t>
            </a:r>
          </a:p>
        </p:txBody>
      </p:sp>
      <p:sp>
        <p:nvSpPr>
          <p:cNvPr id="11" name="Subtitle 4">
            <a:extLst>
              <a:ext uri="{FF2B5EF4-FFF2-40B4-BE49-F238E27FC236}">
                <a16:creationId xmlns:a16="http://schemas.microsoft.com/office/drawing/2014/main" id="{25C82C70-F3A9-1754-D649-65EC5AE814FC}"/>
              </a:ext>
            </a:extLst>
          </p:cNvPr>
          <p:cNvSpPr txBox="1">
            <a:spLocks/>
          </p:cNvSpPr>
          <p:nvPr/>
        </p:nvSpPr>
        <p:spPr>
          <a:xfrm>
            <a:off x="5912426" y="4130955"/>
            <a:ext cx="1033802" cy="706354"/>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lang="en-US" b="1" i="0" dirty="0">
                <a:solidFill>
                  <a:schemeClr val="bg1"/>
                </a:solidFill>
                <a:latin typeface="Comic Sans MS" panose="030F0902030302020204" pitchFamily="66" charset="0"/>
              </a:rPr>
              <a:t>78741</a:t>
            </a:r>
          </a:p>
        </p:txBody>
      </p:sp>
      <p:sp>
        <p:nvSpPr>
          <p:cNvPr id="12" name="Subtitle 4">
            <a:extLst>
              <a:ext uri="{FF2B5EF4-FFF2-40B4-BE49-F238E27FC236}">
                <a16:creationId xmlns:a16="http://schemas.microsoft.com/office/drawing/2014/main" id="{D1ED1E55-21D3-A329-D820-9C8CAA936C46}"/>
              </a:ext>
            </a:extLst>
          </p:cNvPr>
          <p:cNvSpPr txBox="1">
            <a:spLocks/>
          </p:cNvSpPr>
          <p:nvPr/>
        </p:nvSpPr>
        <p:spPr>
          <a:xfrm>
            <a:off x="7515055" y="3379455"/>
            <a:ext cx="1216440" cy="706355"/>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lang="en-US" b="1" i="0" dirty="0">
                <a:solidFill>
                  <a:schemeClr val="bg1"/>
                </a:solidFill>
                <a:latin typeface="Comic Sans MS" panose="030F0902030302020204" pitchFamily="66" charset="0"/>
              </a:rPr>
              <a:t>78744</a:t>
            </a:r>
          </a:p>
        </p:txBody>
      </p:sp>
    </p:spTree>
    <p:extLst>
      <p:ext uri="{BB962C8B-B14F-4D97-AF65-F5344CB8AC3E}">
        <p14:creationId xmlns:p14="http://schemas.microsoft.com/office/powerpoint/2010/main" val="3677377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19" y="443829"/>
            <a:ext cx="7169753" cy="1232750"/>
          </a:xfrm>
        </p:spPr>
        <p:txBody>
          <a:bodyPr anchor="b">
            <a:noAutofit/>
          </a:bodyPr>
          <a:lstStyle/>
          <a:p>
            <a:r>
              <a:rPr lang="en-US" sz="4000" b="1" i="0" dirty="0">
                <a:solidFill>
                  <a:schemeClr val="bg1"/>
                </a:solidFill>
                <a:effectLst/>
                <a:latin typeface="Comic Sans MS" panose="030F0902030302020204" pitchFamily="66" charset="0"/>
              </a:rPr>
              <a:t>Average Home Values </a:t>
            </a:r>
            <a:r>
              <a:rPr lang="en-US" sz="4000" b="1" i="0" dirty="0">
                <a:solidFill>
                  <a:schemeClr val="bg1"/>
                </a:solidFill>
                <a:latin typeface="Comic Sans MS" panose="030F0902030302020204" pitchFamily="66" charset="0"/>
              </a:rPr>
              <a:t>per Zip Code for 2022</a:t>
            </a:r>
            <a:endParaRPr lang="en-US" sz="4000"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Content Placeholder 4" descr="A graph of a number of blue rectangular objects&#10;&#10;Description automatically generated">
            <a:extLst>
              <a:ext uri="{FF2B5EF4-FFF2-40B4-BE49-F238E27FC236}">
                <a16:creationId xmlns:a16="http://schemas.microsoft.com/office/drawing/2014/main" id="{8D432123-34A9-8AF9-9A1A-AA3DE2F590B5}"/>
              </a:ext>
            </a:extLst>
          </p:cNvPr>
          <p:cNvPicPr>
            <a:picLocks noGrp="1" noChangeAspect="1"/>
          </p:cNvPicPr>
          <p:nvPr>
            <p:ph idx="1"/>
          </p:nvPr>
        </p:nvPicPr>
        <p:blipFill>
          <a:blip r:embed="rId3"/>
          <a:stretch>
            <a:fillRect/>
          </a:stretch>
        </p:blipFill>
        <p:spPr>
          <a:xfrm>
            <a:off x="5972969" y="3022282"/>
            <a:ext cx="5270500" cy="3009900"/>
          </a:xfrm>
        </p:spPr>
      </p:pic>
      <p:sp>
        <p:nvSpPr>
          <p:cNvPr id="4" name="TextBox 3">
            <a:extLst>
              <a:ext uri="{FF2B5EF4-FFF2-40B4-BE49-F238E27FC236}">
                <a16:creationId xmlns:a16="http://schemas.microsoft.com/office/drawing/2014/main" id="{41F9CCB5-8ED9-8F34-25EA-3CA6DEE14082}"/>
              </a:ext>
            </a:extLst>
          </p:cNvPr>
          <p:cNvSpPr txBox="1"/>
          <p:nvPr/>
        </p:nvSpPr>
        <p:spPr>
          <a:xfrm>
            <a:off x="612254" y="3201409"/>
            <a:ext cx="5162381" cy="1200329"/>
          </a:xfrm>
          <a:prstGeom prst="rect">
            <a:avLst/>
          </a:prstGeom>
          <a:noFill/>
        </p:spPr>
        <p:txBody>
          <a:bodyPr wrap="square" rtlCol="0">
            <a:spAutoFit/>
          </a:bodyPr>
          <a:lstStyle/>
          <a:p>
            <a:r>
              <a:rPr lang="en-US" dirty="0">
                <a:solidFill>
                  <a:srgbClr val="000000"/>
                </a:solidFill>
                <a:effectLst/>
                <a:latin typeface="Comic Sans MS" panose="030F0902030302020204" pitchFamily="66" charset="0"/>
              </a:rPr>
              <a:t>Zip code 78733 average house value is about 3 times the value of 78724 and twice the values of the other 3 zip codes.</a:t>
            </a:r>
          </a:p>
          <a:p>
            <a:endParaRPr lang="en-US" dirty="0"/>
          </a:p>
        </p:txBody>
      </p:sp>
    </p:spTree>
    <p:extLst>
      <p:ext uri="{BB962C8B-B14F-4D97-AF65-F5344CB8AC3E}">
        <p14:creationId xmlns:p14="http://schemas.microsoft.com/office/powerpoint/2010/main" val="448182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19" y="443829"/>
            <a:ext cx="7169753" cy="1232750"/>
          </a:xfrm>
        </p:spPr>
        <p:txBody>
          <a:bodyPr anchor="b">
            <a:noAutofit/>
          </a:bodyPr>
          <a:lstStyle/>
          <a:p>
            <a:r>
              <a:rPr lang="en-US" sz="4800" i="0" dirty="0">
                <a:solidFill>
                  <a:schemeClr val="bg1"/>
                </a:solidFill>
                <a:latin typeface="Comic Sans MS" panose="030F0902030302020204" pitchFamily="66" charset="0"/>
              </a:rPr>
              <a:t>Monthly Home Values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16" name="Content Placeholder 15" descr="A graph of a house value&#10;&#10;Description automatically generated">
            <a:extLst>
              <a:ext uri="{FF2B5EF4-FFF2-40B4-BE49-F238E27FC236}">
                <a16:creationId xmlns:a16="http://schemas.microsoft.com/office/drawing/2014/main" id="{90B33EAB-051C-4D4D-BE36-B68230EBC9DB}"/>
              </a:ext>
            </a:extLst>
          </p:cNvPr>
          <p:cNvPicPr>
            <a:picLocks noGrp="1" noChangeAspect="1"/>
          </p:cNvPicPr>
          <p:nvPr>
            <p:ph idx="1"/>
          </p:nvPr>
        </p:nvPicPr>
        <p:blipFill>
          <a:blip r:embed="rId3"/>
          <a:stretch>
            <a:fillRect/>
          </a:stretch>
        </p:blipFill>
        <p:spPr>
          <a:xfrm>
            <a:off x="5179219" y="2557463"/>
            <a:ext cx="6248400" cy="3275982"/>
          </a:xfrm>
        </p:spPr>
      </p:pic>
      <p:sp>
        <p:nvSpPr>
          <p:cNvPr id="12" name="TextBox 11">
            <a:extLst>
              <a:ext uri="{FF2B5EF4-FFF2-40B4-BE49-F238E27FC236}">
                <a16:creationId xmlns:a16="http://schemas.microsoft.com/office/drawing/2014/main" id="{C75AA967-FC39-6438-F508-EF646D307A8D}"/>
              </a:ext>
            </a:extLst>
          </p:cNvPr>
          <p:cNvSpPr txBox="1"/>
          <p:nvPr/>
        </p:nvSpPr>
        <p:spPr>
          <a:xfrm>
            <a:off x="314325" y="2557463"/>
            <a:ext cx="4100513" cy="2308324"/>
          </a:xfrm>
          <a:prstGeom prst="rect">
            <a:avLst/>
          </a:prstGeom>
          <a:noFill/>
        </p:spPr>
        <p:txBody>
          <a:bodyPr wrap="square" rtlCol="0">
            <a:spAutoFit/>
          </a:bodyPr>
          <a:lstStyle/>
          <a:p>
            <a:r>
              <a:rPr lang="en-US" dirty="0"/>
              <a:t>This figure represents the percent change in values from Jan to Dec of 2022. It advises that in each zip code had an increase in home values that year. Interestingly, though 78729 has a higher median income than other zips (78724 and 78741), they had the least amount of change in property value this year</a:t>
            </a:r>
          </a:p>
        </p:txBody>
      </p:sp>
    </p:spTree>
    <p:extLst>
      <p:ext uri="{BB962C8B-B14F-4D97-AF65-F5344CB8AC3E}">
        <p14:creationId xmlns:p14="http://schemas.microsoft.com/office/powerpoint/2010/main" val="2188535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p:cNvSpPr>
            <a:spLocks noGrp="1"/>
          </p:cNvSpPr>
          <p:nvPr>
            <p:ph type="title"/>
          </p:nvPr>
        </p:nvSpPr>
        <p:spPr>
          <a:xfrm>
            <a:off x="960119" y="443829"/>
            <a:ext cx="7169753" cy="1232750"/>
          </a:xfrm>
        </p:spPr>
        <p:txBody>
          <a:bodyPr anchor="b">
            <a:noAutofit/>
          </a:bodyPr>
          <a:lstStyle/>
          <a:p>
            <a:r>
              <a:rPr lang="en-US" sz="4000" i="0" dirty="0">
                <a:solidFill>
                  <a:schemeClr val="bg1"/>
                </a:solidFill>
                <a:latin typeface="Comic Sans MS" panose="030F0902030302020204" pitchFamily="66" charset="0"/>
              </a:rPr>
              <a:t>2022 % Change in Home Values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12" name="TextBox 11">
            <a:extLst>
              <a:ext uri="{FF2B5EF4-FFF2-40B4-BE49-F238E27FC236}">
                <a16:creationId xmlns:a16="http://schemas.microsoft.com/office/drawing/2014/main" id="{C75AA967-FC39-6438-F508-EF646D307A8D}"/>
              </a:ext>
            </a:extLst>
          </p:cNvPr>
          <p:cNvSpPr txBox="1"/>
          <p:nvPr/>
        </p:nvSpPr>
        <p:spPr>
          <a:xfrm>
            <a:off x="474250" y="3024602"/>
            <a:ext cx="4724814" cy="2585323"/>
          </a:xfrm>
          <a:prstGeom prst="rect">
            <a:avLst/>
          </a:prstGeom>
          <a:noFill/>
        </p:spPr>
        <p:txBody>
          <a:bodyPr wrap="square" rtlCol="0">
            <a:spAutoFit/>
          </a:bodyPr>
          <a:lstStyle/>
          <a:p>
            <a:r>
              <a:rPr lang="en-US" dirty="0">
                <a:latin typeface="Comic Sans MS" panose="030F0902030302020204" pitchFamily="66" charset="0"/>
              </a:rPr>
              <a:t>This figure represents the percent change in values from Jan to Dec of 2022. </a:t>
            </a:r>
          </a:p>
          <a:p>
            <a:endParaRPr lang="en-US" dirty="0">
              <a:latin typeface="Comic Sans MS" panose="030F0902030302020204" pitchFamily="66" charset="0"/>
            </a:endParaRPr>
          </a:p>
          <a:p>
            <a:r>
              <a:rPr lang="en-US" dirty="0">
                <a:latin typeface="Comic Sans MS" panose="030F0902030302020204" pitchFamily="66" charset="0"/>
              </a:rPr>
              <a:t>It advises that in each zip code had an increase in home values that year. Interestingly, though 78729 has a higher median income than other zips (78724 and 78741), they had the least amount of change in property value this year.</a:t>
            </a:r>
          </a:p>
        </p:txBody>
      </p:sp>
      <p:pic>
        <p:nvPicPr>
          <p:cNvPr id="5" name="Content Placeholder 4" descr="A graph of different colored bars&#10;&#10;Description automatically generated">
            <a:extLst>
              <a:ext uri="{FF2B5EF4-FFF2-40B4-BE49-F238E27FC236}">
                <a16:creationId xmlns:a16="http://schemas.microsoft.com/office/drawing/2014/main" id="{AA06FBB1-B988-9505-6697-3AA70E4D9BCF}"/>
              </a:ext>
            </a:extLst>
          </p:cNvPr>
          <p:cNvPicPr>
            <a:picLocks noChangeAspect="1"/>
          </p:cNvPicPr>
          <p:nvPr/>
        </p:nvPicPr>
        <p:blipFill>
          <a:blip r:embed="rId3"/>
          <a:stretch>
            <a:fillRect/>
          </a:stretch>
        </p:blipFill>
        <p:spPr>
          <a:xfrm>
            <a:off x="5984148" y="2496361"/>
            <a:ext cx="5733602" cy="4151277"/>
          </a:xfrm>
          <a:prstGeom prst="rect">
            <a:avLst/>
          </a:prstGeom>
        </p:spPr>
      </p:pic>
    </p:spTree>
    <p:extLst>
      <p:ext uri="{BB962C8B-B14F-4D97-AF65-F5344CB8AC3E}">
        <p14:creationId xmlns:p14="http://schemas.microsoft.com/office/powerpoint/2010/main" val="234731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19" y="443829"/>
            <a:ext cx="7169753" cy="1232750"/>
          </a:xfrm>
        </p:spPr>
        <p:txBody>
          <a:bodyPr anchor="b">
            <a:noAutofit/>
          </a:bodyPr>
          <a:lstStyle/>
          <a:p>
            <a:r>
              <a:rPr lang="en-US" sz="4000" i="0" dirty="0">
                <a:solidFill>
                  <a:schemeClr val="bg1"/>
                </a:solidFill>
                <a:latin typeface="Comic Sans MS" panose="030F0902030302020204" pitchFamily="66" charset="0"/>
              </a:rPr>
              <a:t>Median Household Income per Zip Code</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6" name="TextBox 5">
            <a:extLst>
              <a:ext uri="{FF2B5EF4-FFF2-40B4-BE49-F238E27FC236}">
                <a16:creationId xmlns:a16="http://schemas.microsoft.com/office/drawing/2014/main" id="{CE171311-1E30-7835-0A0D-9C8D5713C5C1}"/>
              </a:ext>
            </a:extLst>
          </p:cNvPr>
          <p:cNvSpPr txBox="1"/>
          <p:nvPr/>
        </p:nvSpPr>
        <p:spPr>
          <a:xfrm>
            <a:off x="960119" y="3545255"/>
            <a:ext cx="3769415" cy="1477328"/>
          </a:xfrm>
          <a:prstGeom prst="rect">
            <a:avLst/>
          </a:prstGeom>
          <a:noFill/>
        </p:spPr>
        <p:txBody>
          <a:bodyPr wrap="square" rtlCol="0">
            <a:spAutoFit/>
          </a:bodyPr>
          <a:lstStyle/>
          <a:p>
            <a:r>
              <a:rPr lang="en-US" dirty="0">
                <a:solidFill>
                  <a:srgbClr val="000000"/>
                </a:solidFill>
                <a:effectLst/>
                <a:latin typeface="Comic Sans MS" panose="030F0902030302020204" pitchFamily="66" charset="0"/>
              </a:rPr>
              <a:t>Zip code 78733's average household income is almost 3 times that of the zip code with the lowest average household income.</a:t>
            </a:r>
          </a:p>
        </p:txBody>
      </p:sp>
      <p:pic>
        <p:nvPicPr>
          <p:cNvPr id="7" name="Picture 6" descr="A graph of a number of people&#10;&#10;Description automatically generated">
            <a:extLst>
              <a:ext uri="{FF2B5EF4-FFF2-40B4-BE49-F238E27FC236}">
                <a16:creationId xmlns:a16="http://schemas.microsoft.com/office/drawing/2014/main" id="{2EEC83C1-8B39-5C55-4BE5-9562CCA8D5EB}"/>
              </a:ext>
            </a:extLst>
          </p:cNvPr>
          <p:cNvPicPr>
            <a:picLocks noChangeAspect="1"/>
          </p:cNvPicPr>
          <p:nvPr/>
        </p:nvPicPr>
        <p:blipFill>
          <a:blip r:embed="rId3"/>
          <a:stretch>
            <a:fillRect/>
          </a:stretch>
        </p:blipFill>
        <p:spPr>
          <a:xfrm>
            <a:off x="6121399" y="2704882"/>
            <a:ext cx="5283200" cy="3060700"/>
          </a:xfrm>
          <a:prstGeom prst="rect">
            <a:avLst/>
          </a:prstGeom>
        </p:spPr>
      </p:pic>
    </p:spTree>
    <p:extLst>
      <p:ext uri="{BB962C8B-B14F-4D97-AF65-F5344CB8AC3E}">
        <p14:creationId xmlns:p14="http://schemas.microsoft.com/office/powerpoint/2010/main" val="236776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3106</TotalTime>
  <Words>1325</Words>
  <Application>Microsoft Macintosh PowerPoint</Application>
  <PresentationFormat>Widescreen</PresentationFormat>
  <Paragraphs>124</Paragraphs>
  <Slides>16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Century Schoolbook</vt:lpstr>
      <vt:lpstr>Comic Sans MS</vt:lpstr>
      <vt:lpstr>Corbel</vt:lpstr>
      <vt:lpstr>Courier New</vt:lpstr>
      <vt:lpstr>Roboto</vt:lpstr>
      <vt:lpstr>Headlines</vt:lpstr>
      <vt:lpstr>What Factors Most Impact Austin Housing Value?</vt:lpstr>
      <vt:lpstr>was the average house value per zip code annually</vt:lpstr>
      <vt:lpstr>Hypothesis  </vt:lpstr>
      <vt:lpstr>Methodology?</vt:lpstr>
      <vt:lpstr>Overview of Five Zip-Codes:</vt:lpstr>
      <vt:lpstr>Average Home Values per Zip Code for 2022</vt:lpstr>
      <vt:lpstr>Monthly Home Values</vt:lpstr>
      <vt:lpstr>2022 % Change in Home Values</vt:lpstr>
      <vt:lpstr>Median Household Income per Zip Code</vt:lpstr>
      <vt:lpstr>Median Income and Home Values</vt:lpstr>
      <vt:lpstr>Average Home Value &amp; Education Comparison</vt:lpstr>
      <vt:lpstr>Education Per Zipcode</vt:lpstr>
      <vt:lpstr>Ethnic Groups</vt:lpstr>
      <vt:lpstr>Ethnicity &amp; Education Comparison</vt:lpstr>
      <vt:lpstr>Ethnicity &amp; Average Home Value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Christina Esquivel</dc:creator>
  <cp:lastModifiedBy>Christina Esquivel</cp:lastModifiedBy>
  <cp:revision>17</cp:revision>
  <dcterms:created xsi:type="dcterms:W3CDTF">2023-07-28T01:13:25Z</dcterms:created>
  <dcterms:modified xsi:type="dcterms:W3CDTF">2023-08-03T02:27:56Z</dcterms:modified>
</cp:coreProperties>
</file>